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9" r:id="rId9"/>
    <p:sldId id="264" r:id="rId10"/>
    <p:sldId id="263" r:id="rId11"/>
    <p:sldId id="265" r:id="rId12"/>
    <p:sldId id="266" r:id="rId13"/>
    <p:sldId id="267" r:id="rId14"/>
    <p:sldId id="268" r:id="rId15"/>
    <p:sldId id="281" r:id="rId16"/>
    <p:sldId id="437" r:id="rId17"/>
    <p:sldId id="438" r:id="rId18"/>
    <p:sldId id="439" r:id="rId19"/>
    <p:sldId id="446" r:id="rId20"/>
    <p:sldId id="433" r:id="rId21"/>
    <p:sldId id="444" r:id="rId22"/>
    <p:sldId id="441" r:id="rId23"/>
    <p:sldId id="440" r:id="rId24"/>
    <p:sldId id="442" r:id="rId25"/>
    <p:sldId id="443" r:id="rId26"/>
    <p:sldId id="44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0A4C8-AF9C-4DD7-9EB7-AA892F559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753BBDE-EF99-432B-8129-05364E91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0D739-DA47-4098-84AD-85A1C9DE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6B5295-6FDA-46C6-86D7-C76E8DCE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859405-3F3C-40B3-AD0F-386471BA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438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DAF33-A860-4180-B95A-5444BB5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E83E9D0-C73A-42A3-ACE1-FB6DDBAE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091486-3A83-457A-A329-1E62142F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0955EE-6F79-41B3-B887-B5A044D3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CC76E4-6127-4466-AC41-35FDA4F0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50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1A6A10-A772-4489-B9E9-2DA0C6ADB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35B848-00D9-444E-A47B-B993F206F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A9A271-CC03-4B83-B42A-AF7D5E11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238E31-AF6F-4510-98A5-592088F1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FC959-AB79-4D57-9491-664B21E9C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61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E2F39-4816-4B9D-A5AB-97CC8AD6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724844-B954-43BA-8A03-9DF2A3D71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286A9B-7BD6-453B-84A2-3EC701B09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4B1013-04A2-4870-BAE6-B38EBE2B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DCB027-F002-4272-8E99-49A02C8A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7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E3B0A-BB71-466F-85E9-40699649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C956F7-4BEB-4D43-B9AF-BB5EAD814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242C4-BDE9-42E9-A3AA-9B6107E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5C50BF-6DAE-4E97-99C8-1FBE21DD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6BB7E0-A13E-414B-B9F6-E9D0F48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47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13AC3-707F-4BE8-B1EA-DE5113BB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952B2D-B317-45D8-A34C-59D7A25C7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654AC5-AAAB-4D33-96F3-0332ADF8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AE8998-D5DE-44EE-954C-799906C3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0651A1-4B77-4B9A-887D-5722AF71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EDC188-9B41-4E83-9B06-5EF97B4B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3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9B0C3-C552-438F-A003-4F4CA399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47306B-42A9-4955-B689-6A963370A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3D28A1-54D4-43AD-A919-2344B4FA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DD11F1-3E74-4B5D-BE34-AC2AF8A40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999AF7-46BB-4AE8-8716-84189AE15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6D06CB-2B58-4BA1-9E5C-F61AEE49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0BD433-2C50-424D-AF64-D984A7CC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2966DD5-F376-4A8B-AADC-6192442F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94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CB196-D14A-4BA0-9B4F-726862BD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981368-D4AF-4DE3-B8B2-4F02A0CF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87BDCF-B07B-43A4-9B70-7CD8437D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CD66D8-C56B-4A4C-B6CC-CBD04B5A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270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4D4B7A-4F9C-4C8E-9D52-0E37CADA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24CA10-D808-4554-84DA-F4556C8E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776F20-9E22-40EE-8A24-FA7B830C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16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AFB33-477D-485F-886C-7CCE5B2EE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3A6E39-2687-413B-99D5-F02B4459D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BF0445-89C2-499F-B73F-F7D30541D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ECD907-5CA1-499B-A995-DE019E69F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9CFBAA-C862-41CF-8799-600EAFA9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BD0C7-17EB-4DFB-B60F-B2EF3743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672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DB296-B07E-4A3D-B030-A8A744B3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F9BAE85-0C91-4D52-BCA0-FDC3C263AC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53E89D-C626-4268-BA67-B59BC4E21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EEF381-3191-4246-82E9-58A09618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7145C8-0446-4B8C-9660-BDB4275F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B3D56E-FFD2-482A-97E1-853C01BD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62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F29DCF-138B-4695-9014-56F7C278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7275EF-EAA0-4AB9-A4C6-EE5EB4BFC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862849-C419-4225-A91B-E124C426F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DC1B6-6D8C-4DC5-80A3-C60682729D46}" type="datetimeFigureOut">
              <a:rPr lang="de-DE" smtClean="0"/>
              <a:t>07.03.2020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1BC291-F5CE-4F65-A229-1F8AD63F3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829929-FD77-4D43-A80D-7AF98ED05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EFA18-29E0-40FD-9C8C-BDC9167B730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20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4A696-49D5-4397-923D-6C3ABC874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de-DE" sz="9600" dirty="0">
                <a:solidFill>
                  <a:schemeClr val="tx1"/>
                </a:solidFill>
                <a:latin typeface="Arial Black" panose="020B0A04020102020204" pitchFamily="34" charset="0"/>
              </a:rPr>
              <a:t>Oberstau und Unterstau</a:t>
            </a:r>
            <a:br>
              <a:rPr lang="de-DE" sz="96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de-DE" sz="9600" dirty="0">
                <a:solidFill>
                  <a:schemeClr val="tx1"/>
                </a:solidFill>
                <a:latin typeface="Arial Black" panose="020B0A04020102020204" pitchFamily="34" charset="0"/>
              </a:rPr>
              <a:t>Ering</a:t>
            </a:r>
            <a:b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  <a:t>Fischaufstiegsanlage</a:t>
            </a:r>
            <a:b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de-DE" sz="6600" dirty="0">
                <a:solidFill>
                  <a:schemeClr val="tx1"/>
                </a:solidFill>
                <a:latin typeface="Arial Black" panose="020B0A04020102020204" pitchFamily="34" charset="0"/>
              </a:rPr>
              <a:t>Befahren am Dammfuß</a:t>
            </a:r>
          </a:p>
        </p:txBody>
      </p:sp>
    </p:spTree>
    <p:extLst>
      <p:ext uri="{BB962C8B-B14F-4D97-AF65-F5344CB8AC3E}">
        <p14:creationId xmlns:p14="http://schemas.microsoft.com/office/powerpoint/2010/main" val="167821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4BF8A9-D2D2-4E25-9CDB-A27603CD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68E6A9-199E-4299-BB52-71A23ECE4BEF}"/>
              </a:ext>
            </a:extLst>
          </p:cNvPr>
          <p:cNvSpPr txBox="1"/>
          <p:nvPr/>
        </p:nvSpPr>
        <p:spPr>
          <a:xfrm>
            <a:off x="7924800" y="1000125"/>
            <a:ext cx="219075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Beginn des Fischaufstieg</a:t>
            </a:r>
          </a:p>
          <a:p>
            <a:r>
              <a:rPr lang="de-DE" dirty="0">
                <a:latin typeface="Arial Black" panose="020B0A04020102020204" pitchFamily="34" charset="0"/>
              </a:rPr>
              <a:t>Fischen Verboten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98AED22-2CB2-4A2A-928D-C4202F9AE83B}"/>
              </a:ext>
            </a:extLst>
          </p:cNvPr>
          <p:cNvCxnSpPr>
            <a:cxnSpLocks/>
          </p:cNvCxnSpPr>
          <p:nvPr/>
        </p:nvCxnSpPr>
        <p:spPr>
          <a:xfrm flipH="1">
            <a:off x="9315450" y="4114800"/>
            <a:ext cx="1190626" cy="93345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54BF49A-E73C-4DF6-80A5-AEAAD082CD21}"/>
              </a:ext>
            </a:extLst>
          </p:cNvPr>
          <p:cNvCxnSpPr/>
          <p:nvPr/>
        </p:nvCxnSpPr>
        <p:spPr>
          <a:xfrm>
            <a:off x="8572500" y="2200454"/>
            <a:ext cx="0" cy="17143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D653D3D-0226-45D4-B839-15CA6521D176}"/>
              </a:ext>
            </a:extLst>
          </p:cNvPr>
          <p:cNvCxnSpPr/>
          <p:nvPr/>
        </p:nvCxnSpPr>
        <p:spPr>
          <a:xfrm flipH="1">
            <a:off x="3771900" y="2009775"/>
            <a:ext cx="4152900" cy="552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krümmt 25">
            <a:extLst>
              <a:ext uri="{FF2B5EF4-FFF2-40B4-BE49-F238E27FC236}">
                <a16:creationId xmlns:a16="http://schemas.microsoft.com/office/drawing/2014/main" id="{9E7E365A-C7A1-4320-B67C-3D2BBDE0BD1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29675" y="2743200"/>
            <a:ext cx="2743204" cy="171452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896C1D6F-0367-45D6-92E8-A170DCF1C73C}"/>
              </a:ext>
            </a:extLst>
          </p:cNvPr>
          <p:cNvSpPr txBox="1"/>
          <p:nvPr/>
        </p:nvSpPr>
        <p:spPr>
          <a:xfrm>
            <a:off x="209555" y="392846"/>
            <a:ext cx="198119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Fahren mit den PKW zum Unterstau Erlaub</a:t>
            </a:r>
          </a:p>
        </p:txBody>
      </p:sp>
    </p:spTree>
    <p:extLst>
      <p:ext uri="{BB962C8B-B14F-4D97-AF65-F5344CB8AC3E}">
        <p14:creationId xmlns:p14="http://schemas.microsoft.com/office/powerpoint/2010/main" val="228061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801006-65B8-47C9-AE1D-2893F307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5040" cy="71932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5536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0B6E6D0-ADD7-428D-A614-8D475D15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0"/>
            <a:ext cx="12192000" cy="71424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837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E197CC6-094A-45C0-B2CC-2E559205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7548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F0FDCC-F219-489D-A837-6CEEB65A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02796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0432" y="562203"/>
            <a:ext cx="11121189" cy="5967663"/>
          </a:xfr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de-DE" sz="6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Fischereiverein Unterer Inn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Fangauswertung    2018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Meldung Landratsamt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 Rottal-Inn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Fachberatung</a:t>
            </a:r>
          </a:p>
          <a:p>
            <a:pPr marL="0" indent="0" algn="ctr">
              <a:buNone/>
            </a:pPr>
            <a:r>
              <a:rPr lang="de-DE" sz="6000" dirty="0">
                <a:solidFill>
                  <a:schemeClr val="tx1"/>
                </a:solidFill>
                <a:latin typeface="Arial Black" panose="020B0A04020102020204" pitchFamily="34" charset="0"/>
              </a:rPr>
              <a:t> Niederbayern</a:t>
            </a:r>
          </a:p>
          <a:p>
            <a:pPr marL="0" indent="0" algn="ctr">
              <a:buNone/>
            </a:pPr>
            <a:endParaRPr lang="de-DE" sz="6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4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0C68F498-D056-4E6D-BC51-D4B79435AE2A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287248" cy="68870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89875">
                  <a:extLst>
                    <a:ext uri="{9D8B030D-6E8A-4147-A177-3AD203B41FA5}">
                      <a16:colId xmlns:a16="http://schemas.microsoft.com/office/drawing/2014/main" val="1177258365"/>
                    </a:ext>
                  </a:extLst>
                </a:gridCol>
                <a:gridCol w="924750">
                  <a:extLst>
                    <a:ext uri="{9D8B030D-6E8A-4147-A177-3AD203B41FA5}">
                      <a16:colId xmlns:a16="http://schemas.microsoft.com/office/drawing/2014/main" val="3776034027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59801224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372066595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3498244812"/>
                    </a:ext>
                  </a:extLst>
                </a:gridCol>
                <a:gridCol w="257175">
                  <a:extLst>
                    <a:ext uri="{9D8B030D-6E8A-4147-A177-3AD203B41FA5}">
                      <a16:colId xmlns:a16="http://schemas.microsoft.com/office/drawing/2014/main" val="2744351811"/>
                    </a:ext>
                  </a:extLst>
                </a:gridCol>
                <a:gridCol w="180975">
                  <a:extLst>
                    <a:ext uri="{9D8B030D-6E8A-4147-A177-3AD203B41FA5}">
                      <a16:colId xmlns:a16="http://schemas.microsoft.com/office/drawing/2014/main" val="2231780041"/>
                    </a:ext>
                  </a:extLst>
                </a:gridCol>
                <a:gridCol w="122869">
                  <a:extLst>
                    <a:ext uri="{9D8B030D-6E8A-4147-A177-3AD203B41FA5}">
                      <a16:colId xmlns:a16="http://schemas.microsoft.com/office/drawing/2014/main" val="2829642193"/>
                    </a:ext>
                  </a:extLst>
                </a:gridCol>
                <a:gridCol w="715331">
                  <a:extLst>
                    <a:ext uri="{9D8B030D-6E8A-4147-A177-3AD203B41FA5}">
                      <a16:colId xmlns:a16="http://schemas.microsoft.com/office/drawing/2014/main" val="576409065"/>
                    </a:ext>
                  </a:extLst>
                </a:gridCol>
                <a:gridCol w="355034">
                  <a:extLst>
                    <a:ext uri="{9D8B030D-6E8A-4147-A177-3AD203B41FA5}">
                      <a16:colId xmlns:a16="http://schemas.microsoft.com/office/drawing/2014/main" val="3923121510"/>
                    </a:ext>
                  </a:extLst>
                </a:gridCol>
                <a:gridCol w="617521">
                  <a:extLst>
                    <a:ext uri="{9D8B030D-6E8A-4147-A177-3AD203B41FA5}">
                      <a16:colId xmlns:a16="http://schemas.microsoft.com/office/drawing/2014/main" val="3595069330"/>
                    </a:ext>
                  </a:extLst>
                </a:gridCol>
                <a:gridCol w="603798">
                  <a:extLst>
                    <a:ext uri="{9D8B030D-6E8A-4147-A177-3AD203B41FA5}">
                      <a16:colId xmlns:a16="http://schemas.microsoft.com/office/drawing/2014/main" val="3210969575"/>
                    </a:ext>
                  </a:extLst>
                </a:gridCol>
                <a:gridCol w="617521">
                  <a:extLst>
                    <a:ext uri="{9D8B030D-6E8A-4147-A177-3AD203B41FA5}">
                      <a16:colId xmlns:a16="http://schemas.microsoft.com/office/drawing/2014/main" val="3082693858"/>
                    </a:ext>
                  </a:extLst>
                </a:gridCol>
                <a:gridCol w="686135">
                  <a:extLst>
                    <a:ext uri="{9D8B030D-6E8A-4147-A177-3AD203B41FA5}">
                      <a16:colId xmlns:a16="http://schemas.microsoft.com/office/drawing/2014/main" val="3902756461"/>
                    </a:ext>
                  </a:extLst>
                </a:gridCol>
                <a:gridCol w="590073">
                  <a:extLst>
                    <a:ext uri="{9D8B030D-6E8A-4147-A177-3AD203B41FA5}">
                      <a16:colId xmlns:a16="http://schemas.microsoft.com/office/drawing/2014/main" val="827592070"/>
                    </a:ext>
                  </a:extLst>
                </a:gridCol>
                <a:gridCol w="590073">
                  <a:extLst>
                    <a:ext uri="{9D8B030D-6E8A-4147-A177-3AD203B41FA5}">
                      <a16:colId xmlns:a16="http://schemas.microsoft.com/office/drawing/2014/main" val="4070107573"/>
                    </a:ext>
                  </a:extLst>
                </a:gridCol>
                <a:gridCol w="590073">
                  <a:extLst>
                    <a:ext uri="{9D8B030D-6E8A-4147-A177-3AD203B41FA5}">
                      <a16:colId xmlns:a16="http://schemas.microsoft.com/office/drawing/2014/main" val="3245250093"/>
                    </a:ext>
                  </a:extLst>
                </a:gridCol>
                <a:gridCol w="480293">
                  <a:extLst>
                    <a:ext uri="{9D8B030D-6E8A-4147-A177-3AD203B41FA5}">
                      <a16:colId xmlns:a16="http://schemas.microsoft.com/office/drawing/2014/main" val="2625635909"/>
                    </a:ext>
                  </a:extLst>
                </a:gridCol>
                <a:gridCol w="1232177">
                  <a:extLst>
                    <a:ext uri="{9D8B030D-6E8A-4147-A177-3AD203B41FA5}">
                      <a16:colId xmlns:a16="http://schemas.microsoft.com/office/drawing/2014/main" val="1869455560"/>
                    </a:ext>
                  </a:extLst>
                </a:gridCol>
              </a:tblGrid>
              <a:tr h="485775">
                <a:tc gridSpan="19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Fischereiverein Unterer Inn Simbach a. Inn e.V. Fangmeldung 2018 v. Fluß Km 69,80 - 34,34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599696"/>
                  </a:ext>
                </a:extLst>
              </a:tr>
              <a:tr h="208777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63143565"/>
                  </a:ext>
                </a:extLst>
              </a:tr>
              <a:tr h="219692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effectLst/>
                          <a:latin typeface="Arial Black" panose="020B0A04020102020204" pitchFamily="34" charset="0"/>
                        </a:rPr>
                        <a:t>Fangauswertung </a:t>
                      </a:r>
                      <a:endParaRPr lang="de-DE" sz="1200" b="1" i="0" u="sng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Stück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Kg.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Durchsch.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488884628"/>
                  </a:ext>
                </a:extLst>
              </a:tr>
              <a:tr h="248927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effectLst/>
                          <a:latin typeface="Arial Black" panose="020B0A04020102020204" pitchFamily="34" charset="0"/>
                        </a:rPr>
                        <a:t>Fischart 2018</a:t>
                      </a:r>
                      <a:endParaRPr lang="de-DE" sz="1200" b="1" i="0" u="sng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17720629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Aal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33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18,980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0,575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189896992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Äsche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FFFF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FFFF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039986055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Aitel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13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3,680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0,283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21027347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Bachforelle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59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29,140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2,242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385193763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Barbe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27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24,150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0,894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809551481"/>
                  </a:ext>
                </a:extLst>
              </a:tr>
              <a:tr h="318237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Brachse/Güster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980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1279,780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1,306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49930888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Barsch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65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10,650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0,164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54388894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Grasfisch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de-DE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564124112"/>
                  </a:ext>
                </a:extLst>
              </a:tr>
              <a:tr h="2118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Hecht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306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460,150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1,504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790162612"/>
                  </a:ext>
                </a:extLst>
              </a:tr>
              <a:tr h="89833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Huchen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lang="de-D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58571796"/>
                  </a:ext>
                </a:extLst>
              </a:tr>
              <a:tr h="28221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Karpfen-Schuppen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139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354,640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2,551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51975676"/>
                  </a:ext>
                </a:extLst>
              </a:tr>
              <a:tr h="18943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Karpfen-Spiegel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170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439,700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2,586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71328618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Karpfen-Wild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58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179,400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3,093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36499856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Kleinfische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571,00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5,620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0,010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91460060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Nase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52,00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101,700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1,956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77741172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Nerfling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2,700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0,000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91522079"/>
                  </a:ext>
                </a:extLst>
              </a:tr>
              <a:tr h="24327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Regenbogenforelle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755,00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243,840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0,323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91280298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Rotauge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75,00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14,830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0,198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160219683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Rotfeder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6,00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1,780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0,000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107378574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Rutte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108,00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37,680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0,349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312777194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Schleie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59,00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51,600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0,875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01559360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Schied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29,00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32,300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1,114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5357233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Wels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7,00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31,650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4,521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06274032"/>
                  </a:ext>
                </a:extLst>
              </a:tr>
              <a:tr h="224838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Zander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6,00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20,800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3,467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752915643"/>
                  </a:ext>
                </a:extLst>
              </a:tr>
              <a:tr h="248927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3520,00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3344,77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8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2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0" marR="0" marT="0" marB="0" anchor="b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50764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656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3CA8FDDA-81D0-4440-A10E-E58A3AE8E1AB}"/>
              </a:ext>
            </a:extLst>
          </p:cNvPr>
          <p:cNvGraphicFramePr>
            <a:graphicFrameLocks noGrp="1"/>
          </p:cNvGraphicFramePr>
          <p:nvPr/>
        </p:nvGraphicFramePr>
        <p:xfrm>
          <a:off x="0" y="1"/>
          <a:ext cx="12192001" cy="6857998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75371">
                  <a:extLst>
                    <a:ext uri="{9D8B030D-6E8A-4147-A177-3AD203B41FA5}">
                      <a16:colId xmlns:a16="http://schemas.microsoft.com/office/drawing/2014/main" val="1105467754"/>
                    </a:ext>
                  </a:extLst>
                </a:gridCol>
                <a:gridCol w="929567">
                  <a:extLst>
                    <a:ext uri="{9D8B030D-6E8A-4147-A177-3AD203B41FA5}">
                      <a16:colId xmlns:a16="http://schemas.microsoft.com/office/drawing/2014/main" val="1411651654"/>
                    </a:ext>
                  </a:extLst>
                </a:gridCol>
                <a:gridCol w="962162">
                  <a:extLst>
                    <a:ext uri="{9D8B030D-6E8A-4147-A177-3AD203B41FA5}">
                      <a16:colId xmlns:a16="http://schemas.microsoft.com/office/drawing/2014/main" val="1817588226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129803306"/>
                    </a:ext>
                  </a:extLst>
                </a:gridCol>
                <a:gridCol w="727006">
                  <a:extLst>
                    <a:ext uri="{9D8B030D-6E8A-4147-A177-3AD203B41FA5}">
                      <a16:colId xmlns:a16="http://schemas.microsoft.com/office/drawing/2014/main" val="1593447980"/>
                    </a:ext>
                  </a:extLst>
                </a:gridCol>
                <a:gridCol w="430784">
                  <a:extLst>
                    <a:ext uri="{9D8B030D-6E8A-4147-A177-3AD203B41FA5}">
                      <a16:colId xmlns:a16="http://schemas.microsoft.com/office/drawing/2014/main" val="2255816322"/>
                    </a:ext>
                  </a:extLst>
                </a:gridCol>
                <a:gridCol w="716124">
                  <a:extLst>
                    <a:ext uri="{9D8B030D-6E8A-4147-A177-3AD203B41FA5}">
                      <a16:colId xmlns:a16="http://schemas.microsoft.com/office/drawing/2014/main" val="1368959870"/>
                    </a:ext>
                  </a:extLst>
                </a:gridCol>
                <a:gridCol w="213195">
                  <a:extLst>
                    <a:ext uri="{9D8B030D-6E8A-4147-A177-3AD203B41FA5}">
                      <a16:colId xmlns:a16="http://schemas.microsoft.com/office/drawing/2014/main" val="2703117418"/>
                    </a:ext>
                  </a:extLst>
                </a:gridCol>
                <a:gridCol w="860989">
                  <a:extLst>
                    <a:ext uri="{9D8B030D-6E8A-4147-A177-3AD203B41FA5}">
                      <a16:colId xmlns:a16="http://schemas.microsoft.com/office/drawing/2014/main" val="3797482010"/>
                    </a:ext>
                  </a:extLst>
                </a:gridCol>
                <a:gridCol w="968790">
                  <a:extLst>
                    <a:ext uri="{9D8B030D-6E8A-4147-A177-3AD203B41FA5}">
                      <a16:colId xmlns:a16="http://schemas.microsoft.com/office/drawing/2014/main" val="375464195"/>
                    </a:ext>
                  </a:extLst>
                </a:gridCol>
                <a:gridCol w="642488">
                  <a:extLst>
                    <a:ext uri="{9D8B030D-6E8A-4147-A177-3AD203B41FA5}">
                      <a16:colId xmlns:a16="http://schemas.microsoft.com/office/drawing/2014/main" val="2125810332"/>
                    </a:ext>
                  </a:extLst>
                </a:gridCol>
                <a:gridCol w="482777">
                  <a:extLst>
                    <a:ext uri="{9D8B030D-6E8A-4147-A177-3AD203B41FA5}">
                      <a16:colId xmlns:a16="http://schemas.microsoft.com/office/drawing/2014/main" val="3666968108"/>
                    </a:ext>
                  </a:extLst>
                </a:gridCol>
                <a:gridCol w="591407">
                  <a:extLst>
                    <a:ext uri="{9D8B030D-6E8A-4147-A177-3AD203B41FA5}">
                      <a16:colId xmlns:a16="http://schemas.microsoft.com/office/drawing/2014/main" val="3852328949"/>
                    </a:ext>
                  </a:extLst>
                </a:gridCol>
                <a:gridCol w="582783">
                  <a:extLst>
                    <a:ext uri="{9D8B030D-6E8A-4147-A177-3AD203B41FA5}">
                      <a16:colId xmlns:a16="http://schemas.microsoft.com/office/drawing/2014/main" val="2901492248"/>
                    </a:ext>
                  </a:extLst>
                </a:gridCol>
                <a:gridCol w="1565583">
                  <a:extLst>
                    <a:ext uri="{9D8B030D-6E8A-4147-A177-3AD203B41FA5}">
                      <a16:colId xmlns:a16="http://schemas.microsoft.com/office/drawing/2014/main" val="2496027799"/>
                    </a:ext>
                  </a:extLst>
                </a:gridCol>
              </a:tblGrid>
              <a:tr h="27646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Auswertung 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406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Gesamt von 442 Stück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2018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2018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15.05.2019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14330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Ohne Fang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57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  </a:t>
                      </a:r>
                      <a:r>
                        <a:rPr lang="de-DE" sz="16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442 Vereinsmitglieder mit Jahreskarte  2018</a:t>
                      </a:r>
                      <a:endParaRPr lang="de-DE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    442 Vereinsmitglieder mit Jahreskarte  2018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55569"/>
                  </a:ext>
                </a:extLst>
              </a:tr>
              <a:tr h="8968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Fang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349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6134 Tage am Fischwasser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6134 Tage am Fischwasser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087345"/>
                  </a:ext>
                </a:extLst>
              </a:tr>
              <a:tr h="36277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Gesamt: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406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Mit Fang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Mit Fang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2537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38,09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38,09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65623"/>
                  </a:ext>
                </a:extLst>
              </a:tr>
              <a:tr h="78738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Fischer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Stück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pro Fischer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Kein Fang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Kein Fang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4124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61,91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61,91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775900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349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1998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5,725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Stück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Gesamt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Gesamt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6661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Tage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100,00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100,00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41211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406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1998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4,921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Stück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818389"/>
                  </a:ext>
                </a:extLst>
              </a:tr>
              <a:tr h="78738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Fischer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Kg.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pro Fischer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3402"/>
                  </a:ext>
                </a:extLst>
              </a:tr>
              <a:tr h="26971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349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2059,46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5,901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Kg.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035102"/>
                  </a:ext>
                </a:extLst>
              </a:tr>
              <a:tr h="49862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406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2059,46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5,073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Kg.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Von 32 Fischarten wurden 21 Fischarten gefangen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32440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457206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1321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861799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774734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147247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29248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b="1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463721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121884"/>
                  </a:ext>
                </a:extLst>
              </a:tr>
              <a:tr h="2208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30007"/>
                  </a:ext>
                </a:extLst>
              </a:tr>
              <a:tr h="182062"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effectLst/>
                        </a:rPr>
                        <a:t> </a:t>
                      </a:r>
                      <a:endParaRPr lang="de-DE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de-DE" sz="700" u="none" strike="noStrike">
                          <a:effectLst/>
                        </a:rPr>
                        <a:t> </a:t>
                      </a:r>
                      <a:endParaRPr lang="de-DE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39" marR="4739" marT="4739" marB="0" anchor="b">
                    <a:cell3D prstMaterial="dkEdge">
                      <a:bevel prst="coolSlant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058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38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2CEDEC2-B64D-4F2B-8D40-33513F11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1"/>
            <a:ext cx="12382500" cy="69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51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BCDB6-BDFE-4619-BEC3-F45EB95E0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" y="810101"/>
            <a:ext cx="11033760" cy="523779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de-DE" dirty="0">
                <a:latin typeface="Arial Black" panose="020B0A04020102020204" pitchFamily="34" charset="0"/>
              </a:rPr>
              <a:t>Bergham</a:t>
            </a:r>
            <a:r>
              <a:rPr lang="de-DE" dirty="0"/>
              <a:t> – </a:t>
            </a:r>
            <a:r>
              <a:rPr lang="de-DE" dirty="0">
                <a:latin typeface="Arial Black" panose="020B0A04020102020204" pitchFamily="34" charset="0"/>
              </a:rPr>
              <a:t>Gstetten</a:t>
            </a:r>
            <a:br>
              <a:rPr lang="de-DE" dirty="0">
                <a:latin typeface="Arial Black" panose="020B0A04020102020204" pitchFamily="34" charset="0"/>
              </a:rPr>
            </a:br>
            <a:br>
              <a:rPr lang="de-DE" dirty="0">
                <a:latin typeface="Arial Black" panose="020B0A04020102020204" pitchFamily="34" charset="0"/>
              </a:rPr>
            </a:br>
            <a:r>
              <a:rPr lang="de-DE" dirty="0">
                <a:latin typeface="Arial Black" panose="020B0A04020102020204" pitchFamily="34" charset="0"/>
              </a:rPr>
              <a:t>Fischereigrenzen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50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A8ED74B-3656-4B0F-B375-6CD0BF3D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78DFA94-5908-4796-96B7-B09F5643826F}"/>
              </a:ext>
            </a:extLst>
          </p:cNvPr>
          <p:cNvSpPr txBox="1"/>
          <p:nvPr/>
        </p:nvSpPr>
        <p:spPr>
          <a:xfrm>
            <a:off x="5138737" y="1033760"/>
            <a:ext cx="2281238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mit den PKW Erlaub </a:t>
            </a:r>
          </a:p>
          <a:p>
            <a:r>
              <a:rPr lang="de-DE" dirty="0">
                <a:latin typeface="Arial Black" panose="020B0A04020102020204" pitchFamily="34" charset="0"/>
              </a:rPr>
              <a:t>Parken auf der  Grünfläche Verboten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A9A8219-0B85-4DC7-837D-5FEC2DFD033C}"/>
              </a:ext>
            </a:extLst>
          </p:cNvPr>
          <p:cNvCxnSpPr/>
          <p:nvPr/>
        </p:nvCxnSpPr>
        <p:spPr>
          <a:xfrm flipH="1">
            <a:off x="4105275" y="1581150"/>
            <a:ext cx="1033462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D523383-B4E7-4271-8355-FDE32AACF6A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79356" y="2511088"/>
            <a:ext cx="216695" cy="21085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BCAFE9E-3B4C-4FA9-B1C5-3E3DBF4DE927}"/>
              </a:ext>
            </a:extLst>
          </p:cNvPr>
          <p:cNvCxnSpPr>
            <a:cxnSpLocks/>
          </p:cNvCxnSpPr>
          <p:nvPr/>
        </p:nvCxnSpPr>
        <p:spPr>
          <a:xfrm>
            <a:off x="7353300" y="2475815"/>
            <a:ext cx="1314450" cy="3658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35E065F7-5D5F-473D-9F2B-18E97475DEFB}"/>
              </a:ext>
            </a:extLst>
          </p:cNvPr>
          <p:cNvSpPr txBox="1"/>
          <p:nvPr/>
        </p:nvSpPr>
        <p:spPr>
          <a:xfrm>
            <a:off x="8210552" y="1829484"/>
            <a:ext cx="206692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 Befahren mit den PKW und Parken Erlaubt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D717FDE-32AA-4CBE-BE6B-9606EA16760E}"/>
              </a:ext>
            </a:extLst>
          </p:cNvPr>
          <p:cNvCxnSpPr>
            <a:cxnSpLocks/>
          </p:cNvCxnSpPr>
          <p:nvPr/>
        </p:nvCxnSpPr>
        <p:spPr>
          <a:xfrm>
            <a:off x="8667750" y="2752814"/>
            <a:ext cx="266700" cy="280978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DA7120C-2B94-4130-AF13-411436463039}"/>
              </a:ext>
            </a:extLst>
          </p:cNvPr>
          <p:cNvCxnSpPr/>
          <p:nvPr/>
        </p:nvCxnSpPr>
        <p:spPr>
          <a:xfrm flipH="1">
            <a:off x="6677025" y="2475815"/>
            <a:ext cx="1533528" cy="146753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9886DC0-B63C-452C-AA3B-532095AE6D36}"/>
              </a:ext>
            </a:extLst>
          </p:cNvPr>
          <p:cNvCxnSpPr/>
          <p:nvPr/>
        </p:nvCxnSpPr>
        <p:spPr>
          <a:xfrm flipH="1">
            <a:off x="5619750" y="2251591"/>
            <a:ext cx="2590803" cy="729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021BB8A-5354-474F-841C-8825DDE07CD0}"/>
              </a:ext>
            </a:extLst>
          </p:cNvPr>
          <p:cNvCxnSpPr/>
          <p:nvPr/>
        </p:nvCxnSpPr>
        <p:spPr>
          <a:xfrm>
            <a:off x="9058275" y="2752814"/>
            <a:ext cx="152400" cy="352416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6B73F24-E293-4BAE-9035-F198791B48E0}"/>
              </a:ext>
            </a:extLst>
          </p:cNvPr>
          <p:cNvCxnSpPr>
            <a:stCxn id="4" idx="1"/>
          </p:cNvCxnSpPr>
          <p:nvPr/>
        </p:nvCxnSpPr>
        <p:spPr>
          <a:xfrm flipH="1">
            <a:off x="5524500" y="2291149"/>
            <a:ext cx="2686052" cy="12616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BB7CEB4-1E68-412C-B355-0EB237FAA5D9}"/>
              </a:ext>
            </a:extLst>
          </p:cNvPr>
          <p:cNvCxnSpPr>
            <a:cxnSpLocks/>
          </p:cNvCxnSpPr>
          <p:nvPr/>
        </p:nvCxnSpPr>
        <p:spPr>
          <a:xfrm flipH="1">
            <a:off x="7300913" y="2735312"/>
            <a:ext cx="962025" cy="23712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2841327D-F794-4522-8087-217AE61AF19B}"/>
              </a:ext>
            </a:extLst>
          </p:cNvPr>
          <p:cNvSpPr txBox="1"/>
          <p:nvPr/>
        </p:nvSpPr>
        <p:spPr>
          <a:xfrm>
            <a:off x="0" y="1581150"/>
            <a:ext cx="298132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der Dammkrone mit allen Motorisierten</a:t>
            </a:r>
          </a:p>
          <a:p>
            <a:r>
              <a:rPr lang="de-DE" dirty="0">
                <a:latin typeface="Arial Black" panose="020B0A04020102020204" pitchFamily="34" charset="0"/>
              </a:rPr>
              <a:t>Fahrzeugen Verboten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C5FD896-847A-48D7-80A5-5873A2D585B4}"/>
              </a:ext>
            </a:extLst>
          </p:cNvPr>
          <p:cNvCxnSpPr/>
          <p:nvPr/>
        </p:nvCxnSpPr>
        <p:spPr>
          <a:xfrm>
            <a:off x="2981325" y="2735312"/>
            <a:ext cx="3695700" cy="2371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6AAC8AD-401D-4665-BA85-4CDD6927DCDC}"/>
              </a:ext>
            </a:extLst>
          </p:cNvPr>
          <p:cNvCxnSpPr/>
          <p:nvPr/>
        </p:nvCxnSpPr>
        <p:spPr>
          <a:xfrm flipV="1">
            <a:off x="2295525" y="1162050"/>
            <a:ext cx="809625" cy="419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50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CAADBA2-7D36-4BA3-96E9-59C89315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"/>
            <a:ext cx="120300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33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561A3-CE1F-4BFB-9F7B-9C36CE5DC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" y="447040"/>
            <a:ext cx="11684000" cy="306292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Besatz Fischereiverein Unterer Inn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06E231-4258-438D-883E-5EDD89452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640" y="3931920"/>
            <a:ext cx="11490960" cy="273304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de-DE" sz="6000" dirty="0">
                <a:latin typeface="Arial Black" panose="020B0A04020102020204" pitchFamily="34" charset="0"/>
              </a:rPr>
              <a:t>Besatz</a:t>
            </a:r>
          </a:p>
          <a:p>
            <a:r>
              <a:rPr lang="de-DE" sz="6000" dirty="0">
                <a:latin typeface="Arial Black" panose="020B0A04020102020204" pitchFamily="34" charset="0"/>
              </a:rPr>
              <a:t>Genossenschaft</a:t>
            </a:r>
          </a:p>
        </p:txBody>
      </p:sp>
    </p:spTree>
    <p:extLst>
      <p:ext uri="{BB962C8B-B14F-4D97-AF65-F5344CB8AC3E}">
        <p14:creationId xmlns:p14="http://schemas.microsoft.com/office/powerpoint/2010/main" val="476146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69E06EE-11DF-4538-9163-BF5A6E8C8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125"/>
            <a:ext cx="11591925" cy="6353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2528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0E42C8-3C04-4DD5-89E0-9493445C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80975"/>
            <a:ext cx="11477625" cy="6400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90166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7B8868-EF94-47AD-B6DD-BDE3BE4CC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223520"/>
            <a:ext cx="11623039" cy="63804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8102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58AA41D-2E7A-4983-97B9-D0143327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609600"/>
            <a:ext cx="11399520" cy="584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924104-1205-418C-8029-96A32B06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609600"/>
            <a:ext cx="11399520" cy="584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03173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960B0-4F0D-4976-9EA2-24D3DED60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67360"/>
            <a:ext cx="11572240" cy="304260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9600" dirty="0">
                <a:latin typeface="Arial Black" panose="020B0A04020102020204" pitchFamily="34" charset="0"/>
              </a:rPr>
              <a:t>Besatzkosten </a:t>
            </a:r>
            <a:br>
              <a:rPr lang="de-DE" sz="9600" dirty="0">
                <a:latin typeface="Arial Black" panose="020B0A04020102020204" pitchFamily="34" charset="0"/>
              </a:rPr>
            </a:br>
            <a:r>
              <a:rPr lang="de-DE" sz="9600" dirty="0">
                <a:latin typeface="Arial Black" panose="020B0A04020102020204" pitchFamily="34" charset="0"/>
              </a:rPr>
              <a:t>26 182,66 €</a:t>
            </a:r>
          </a:p>
        </p:txBody>
      </p:sp>
    </p:spTree>
    <p:extLst>
      <p:ext uri="{BB962C8B-B14F-4D97-AF65-F5344CB8AC3E}">
        <p14:creationId xmlns:p14="http://schemas.microsoft.com/office/powerpoint/2010/main" val="16543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6870C4E-E834-4846-9273-B21BBBD8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B8FEA8-F674-41D2-8655-8EB534070A79}"/>
              </a:ext>
            </a:extLst>
          </p:cNvPr>
          <p:cNvSpPr txBox="1"/>
          <p:nvPr/>
        </p:nvSpPr>
        <p:spPr>
          <a:xfrm>
            <a:off x="5362574" y="1809750"/>
            <a:ext cx="252412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mit den PKW Erlaub auf der Grünfläche</a:t>
            </a:r>
          </a:p>
          <a:p>
            <a:r>
              <a:rPr lang="de-DE" dirty="0">
                <a:latin typeface="Arial Black" panose="020B0A04020102020204" pitchFamily="34" charset="0"/>
              </a:rPr>
              <a:t>Parken Verboten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7AF9910-EC1A-446A-99F6-44198A11971D}"/>
              </a:ext>
            </a:extLst>
          </p:cNvPr>
          <p:cNvCxnSpPr/>
          <p:nvPr/>
        </p:nvCxnSpPr>
        <p:spPr>
          <a:xfrm flipH="1">
            <a:off x="1228725" y="2733080"/>
            <a:ext cx="4133849" cy="2419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772E438-8F00-4A4A-8C24-5C45E8C68C1A}"/>
              </a:ext>
            </a:extLst>
          </p:cNvPr>
          <p:cNvCxnSpPr/>
          <p:nvPr/>
        </p:nvCxnSpPr>
        <p:spPr>
          <a:xfrm>
            <a:off x="7010400" y="2733080"/>
            <a:ext cx="381000" cy="19627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9E293B8-3A19-487F-A7A0-906F1A4D1D4C}"/>
              </a:ext>
            </a:extLst>
          </p:cNvPr>
          <p:cNvCxnSpPr/>
          <p:nvPr/>
        </p:nvCxnSpPr>
        <p:spPr>
          <a:xfrm>
            <a:off x="7886699" y="2486025"/>
            <a:ext cx="3562351" cy="438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95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5FA22A9-ED07-413B-A219-2DB68C948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AEA218-50C2-4482-8A67-5F48659B4567}"/>
              </a:ext>
            </a:extLst>
          </p:cNvPr>
          <p:cNvSpPr txBox="1"/>
          <p:nvPr/>
        </p:nvSpPr>
        <p:spPr>
          <a:xfrm>
            <a:off x="2228850" y="438150"/>
            <a:ext cx="2590800" cy="147732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mit den PKW Erlaub</a:t>
            </a:r>
          </a:p>
          <a:p>
            <a:r>
              <a:rPr lang="de-DE" dirty="0">
                <a:latin typeface="Arial Black" panose="020B0A04020102020204" pitchFamily="34" charset="0"/>
              </a:rPr>
              <a:t>Parken auf der Grünfläche Verboten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25AAC32-8C4F-4885-AA04-B508FDFAC8E2}"/>
              </a:ext>
            </a:extLst>
          </p:cNvPr>
          <p:cNvCxnSpPr>
            <a:cxnSpLocks/>
          </p:cNvCxnSpPr>
          <p:nvPr/>
        </p:nvCxnSpPr>
        <p:spPr>
          <a:xfrm flipH="1">
            <a:off x="1123950" y="1915478"/>
            <a:ext cx="1228725" cy="2618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FDADA0C-E570-41ED-9D96-2B98F7F43FF7}"/>
              </a:ext>
            </a:extLst>
          </p:cNvPr>
          <p:cNvCxnSpPr/>
          <p:nvPr/>
        </p:nvCxnSpPr>
        <p:spPr>
          <a:xfrm>
            <a:off x="4448175" y="1915478"/>
            <a:ext cx="1447800" cy="684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79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080D8A-96DF-4DE0-86DB-D4455209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AC89EDB-893A-40AF-A7C5-665F34471D16}"/>
              </a:ext>
            </a:extLst>
          </p:cNvPr>
          <p:cNvSpPr txBox="1"/>
          <p:nvPr/>
        </p:nvSpPr>
        <p:spPr>
          <a:xfrm>
            <a:off x="6724651" y="2362200"/>
            <a:ext cx="414337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50 m Richtung Kraftwerk Fischen Verboten</a:t>
            </a:r>
          </a:p>
          <a:p>
            <a:r>
              <a:rPr lang="de-DE" dirty="0">
                <a:latin typeface="Arial Black" panose="020B0A04020102020204" pitchFamily="34" charset="0"/>
              </a:rPr>
              <a:t>50 m Richtung Fluß Km 50,00 Fischen Verboten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BBDF070-5C62-4D11-BBBD-3D3F143FDED3}"/>
              </a:ext>
            </a:extLst>
          </p:cNvPr>
          <p:cNvCxnSpPr/>
          <p:nvPr/>
        </p:nvCxnSpPr>
        <p:spPr>
          <a:xfrm flipH="1" flipV="1">
            <a:off x="6724651" y="2152650"/>
            <a:ext cx="1381124" cy="209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17245CF-2AD3-49EF-A9CA-1D328AB0D775}"/>
              </a:ext>
            </a:extLst>
          </p:cNvPr>
          <p:cNvCxnSpPr/>
          <p:nvPr/>
        </p:nvCxnSpPr>
        <p:spPr>
          <a:xfrm flipH="1">
            <a:off x="3467100" y="3009900"/>
            <a:ext cx="3257551" cy="419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2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1D975B2-E576-4C96-B60E-5FBDF83B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7FF3378-99F5-4613-9D28-EBB31CA5C636}"/>
              </a:ext>
            </a:extLst>
          </p:cNvPr>
          <p:cNvSpPr txBox="1"/>
          <p:nvPr/>
        </p:nvSpPr>
        <p:spPr>
          <a:xfrm>
            <a:off x="762000" y="647700"/>
            <a:ext cx="2895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mit den PKW Erlaub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EF60DBF-42BB-4D1C-941A-EC6119B45235}"/>
              </a:ext>
            </a:extLst>
          </p:cNvPr>
          <p:cNvCxnSpPr/>
          <p:nvPr/>
        </p:nvCxnSpPr>
        <p:spPr>
          <a:xfrm flipH="1">
            <a:off x="676275" y="1294031"/>
            <a:ext cx="485775" cy="27731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B7FFF2A-7C3B-407B-A772-F2FE9FF7CDC5}"/>
              </a:ext>
            </a:extLst>
          </p:cNvPr>
          <p:cNvCxnSpPr/>
          <p:nvPr/>
        </p:nvCxnSpPr>
        <p:spPr>
          <a:xfrm flipV="1">
            <a:off x="3657600" y="962025"/>
            <a:ext cx="4486275" cy="18097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2B654AA-DDE0-4530-92CB-731B6D29396F}"/>
              </a:ext>
            </a:extLst>
          </p:cNvPr>
          <p:cNvSpPr txBox="1"/>
          <p:nvPr/>
        </p:nvSpPr>
        <p:spPr>
          <a:xfrm>
            <a:off x="7534276" y="1866900"/>
            <a:ext cx="28194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Parken auf der Grünfläche Verboten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4002A09-1BBA-4D8E-ACC0-2F88B1E5B4DF}"/>
              </a:ext>
            </a:extLst>
          </p:cNvPr>
          <p:cNvCxnSpPr/>
          <p:nvPr/>
        </p:nvCxnSpPr>
        <p:spPr>
          <a:xfrm flipV="1">
            <a:off x="8458200" y="571500"/>
            <a:ext cx="723900" cy="1285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3F100DB-B524-4A09-8F19-07E24EE1F88F}"/>
              </a:ext>
            </a:extLst>
          </p:cNvPr>
          <p:cNvCxnSpPr/>
          <p:nvPr/>
        </p:nvCxnSpPr>
        <p:spPr>
          <a:xfrm flipH="1">
            <a:off x="4867275" y="1990725"/>
            <a:ext cx="2667001" cy="419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1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DC71A8-3B42-4508-B7B2-982D64B2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D264C4-7532-4B44-B22E-F85E41BD19DF}"/>
              </a:ext>
            </a:extLst>
          </p:cNvPr>
          <p:cNvSpPr txBox="1"/>
          <p:nvPr/>
        </p:nvSpPr>
        <p:spPr>
          <a:xfrm>
            <a:off x="4467226" y="2266950"/>
            <a:ext cx="24193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mit den PKW Erlaub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8344D4F-26A2-4B8D-AED2-56F27464FE34}"/>
              </a:ext>
            </a:extLst>
          </p:cNvPr>
          <p:cNvCxnSpPr/>
          <p:nvPr/>
        </p:nvCxnSpPr>
        <p:spPr>
          <a:xfrm>
            <a:off x="6886576" y="2705100"/>
            <a:ext cx="3114675" cy="7239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CFDA7B9-2A8D-429D-A186-96FCD5C81E6F}"/>
              </a:ext>
            </a:extLst>
          </p:cNvPr>
          <p:cNvCxnSpPr/>
          <p:nvPr/>
        </p:nvCxnSpPr>
        <p:spPr>
          <a:xfrm flipH="1">
            <a:off x="3638550" y="2913281"/>
            <a:ext cx="952500" cy="339226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BDF3B8A1-CB7D-4940-8157-F0D6411BB5F7}"/>
              </a:ext>
            </a:extLst>
          </p:cNvPr>
          <p:cNvSpPr txBox="1"/>
          <p:nvPr/>
        </p:nvSpPr>
        <p:spPr>
          <a:xfrm>
            <a:off x="8648700" y="5438775"/>
            <a:ext cx="28956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Befahren der Dammkrone mit allen </a:t>
            </a:r>
          </a:p>
          <a:p>
            <a:r>
              <a:rPr lang="de-DE" dirty="0">
                <a:latin typeface="Arial Black" panose="020B0A04020102020204" pitchFamily="34" charset="0"/>
              </a:rPr>
              <a:t>Motorisierten Fahrzeugen Verboten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2052184-30D2-4681-AF97-9FE16098EF8E}"/>
              </a:ext>
            </a:extLst>
          </p:cNvPr>
          <p:cNvCxnSpPr/>
          <p:nvPr/>
        </p:nvCxnSpPr>
        <p:spPr>
          <a:xfrm flipH="1" flipV="1">
            <a:off x="10001251" y="3800475"/>
            <a:ext cx="438149" cy="1638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70FF93D-A16D-4BBF-B0C9-CFC645E0F383}"/>
              </a:ext>
            </a:extLst>
          </p:cNvPr>
          <p:cNvCxnSpPr/>
          <p:nvPr/>
        </p:nvCxnSpPr>
        <p:spPr>
          <a:xfrm flipH="1">
            <a:off x="5676901" y="5743664"/>
            <a:ext cx="3028950" cy="590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2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CC7EA48-1FB9-4E5A-A8B2-77450088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92719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5A475-2FA2-493C-B54C-E50C62F5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04800"/>
            <a:ext cx="11563350" cy="62579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de-DE" sz="9600" dirty="0">
                <a:latin typeface="Arial Black" panose="020B0A04020102020204" pitchFamily="34" charset="0"/>
              </a:rPr>
              <a:t>Unterstau Kraftwerk Ering</a:t>
            </a:r>
          </a:p>
        </p:txBody>
      </p:sp>
    </p:spTree>
    <p:extLst>
      <p:ext uri="{BB962C8B-B14F-4D97-AF65-F5344CB8AC3E}">
        <p14:creationId xmlns:p14="http://schemas.microsoft.com/office/powerpoint/2010/main" val="781420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932</Words>
  <Application>Microsoft Office PowerPoint</Application>
  <PresentationFormat>Breitbild</PresentationFormat>
  <Paragraphs>775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Office</vt:lpstr>
      <vt:lpstr>Oberstau und Unterstau Ering  Fischaufstiegsanlage  Befahren am Dammfuß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Unterstau Kraftwerk Ering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Bergham – Gstetten  Fischereigrenzen </vt:lpstr>
      <vt:lpstr>PowerPoint-Präsentation</vt:lpstr>
      <vt:lpstr>Besatz Fischereiverein Unterer Inn</vt:lpstr>
      <vt:lpstr>PowerPoint-Präsentation</vt:lpstr>
      <vt:lpstr>PowerPoint-Präsentation</vt:lpstr>
      <vt:lpstr>PowerPoint-Präsentation</vt:lpstr>
      <vt:lpstr>PowerPoint-Präsentation</vt:lpstr>
      <vt:lpstr>Besatzkosten  26 182,66 €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Oberstau Ering  Fischaufstiegsanlage  Befahren am Dammfuß</dc:title>
  <dc:creator>Fischereiverein Simbach</dc:creator>
  <cp:lastModifiedBy>Fischereiverein Simbach</cp:lastModifiedBy>
  <cp:revision>20</cp:revision>
  <dcterms:created xsi:type="dcterms:W3CDTF">2020-03-05T18:42:41Z</dcterms:created>
  <dcterms:modified xsi:type="dcterms:W3CDTF">2020-03-07T16:27:09Z</dcterms:modified>
</cp:coreProperties>
</file>